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386" r:id="rId3"/>
    <p:sldId id="288" r:id="rId4"/>
    <p:sldId id="259" r:id="rId5"/>
    <p:sldId id="377" r:id="rId6"/>
    <p:sldId id="378" r:id="rId7"/>
    <p:sldId id="379" r:id="rId8"/>
    <p:sldId id="380" r:id="rId9"/>
    <p:sldId id="290" r:id="rId10"/>
    <p:sldId id="382" r:id="rId11"/>
    <p:sldId id="389" r:id="rId12"/>
    <p:sldId id="388" r:id="rId13"/>
    <p:sldId id="390" r:id="rId14"/>
    <p:sldId id="408" r:id="rId15"/>
    <p:sldId id="332" r:id="rId16"/>
    <p:sldId id="329" r:id="rId17"/>
    <p:sldId id="392" r:id="rId18"/>
    <p:sldId id="393" r:id="rId19"/>
    <p:sldId id="441" r:id="rId20"/>
    <p:sldId id="396" r:id="rId21"/>
    <p:sldId id="398" r:id="rId22"/>
    <p:sldId id="400" r:id="rId23"/>
    <p:sldId id="401" r:id="rId24"/>
    <p:sldId id="402" r:id="rId25"/>
    <p:sldId id="403" r:id="rId26"/>
    <p:sldId id="435" r:id="rId27"/>
    <p:sldId id="437" r:id="rId28"/>
    <p:sldId id="439" r:id="rId29"/>
    <p:sldId id="451" r:id="rId30"/>
    <p:sldId id="443" r:id="rId31"/>
    <p:sldId id="445" r:id="rId32"/>
    <p:sldId id="447" r:id="rId33"/>
    <p:sldId id="449" r:id="rId34"/>
    <p:sldId id="404" r:id="rId35"/>
    <p:sldId id="311" r:id="rId36"/>
    <p:sldId id="295" r:id="rId37"/>
    <p:sldId id="296" r:id="rId38"/>
    <p:sldId id="298" r:id="rId39"/>
    <p:sldId id="305" r:id="rId40"/>
    <p:sldId id="301" r:id="rId41"/>
    <p:sldId id="302" r:id="rId42"/>
    <p:sldId id="341" r:id="rId43"/>
    <p:sldId id="405" r:id="rId44"/>
    <p:sldId id="407" r:id="rId45"/>
    <p:sldId id="410" r:id="rId46"/>
    <p:sldId id="411" r:id="rId47"/>
    <p:sldId id="412" r:id="rId48"/>
    <p:sldId id="420" r:id="rId49"/>
    <p:sldId id="414" r:id="rId50"/>
    <p:sldId id="421" r:id="rId51"/>
    <p:sldId id="416" r:id="rId52"/>
    <p:sldId id="417" r:id="rId53"/>
    <p:sldId id="422" r:id="rId54"/>
    <p:sldId id="423" r:id="rId55"/>
    <p:sldId id="424" r:id="rId56"/>
    <p:sldId id="428" r:id="rId57"/>
    <p:sldId id="430" r:id="rId58"/>
    <p:sldId id="433" r:id="rId59"/>
    <p:sldId id="353" r:id="rId60"/>
    <p:sldId id="355" r:id="rId61"/>
    <p:sldId id="376" r:id="rId62"/>
    <p:sldId id="383" r:id="rId63"/>
    <p:sldId id="326" r:id="rId64"/>
    <p:sldId id="328" r:id="rId65"/>
    <p:sldId id="334" r:id="rId66"/>
    <p:sldId id="335" r:id="rId67"/>
    <p:sldId id="336" r:id="rId68"/>
    <p:sldId id="347" r:id="rId69"/>
    <p:sldId id="346" r:id="rId70"/>
    <p:sldId id="350" r:id="rId7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64" autoAdjust="0"/>
    <p:restoredTop sz="94660"/>
  </p:normalViewPr>
  <p:slideViewPr>
    <p:cSldViewPr>
      <p:cViewPr varScale="1">
        <p:scale>
          <a:sx n="59" d="100"/>
          <a:sy n="59" d="100"/>
        </p:scale>
        <p:origin x="-5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7107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08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09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0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1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2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3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4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5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8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19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0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1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2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3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4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7125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126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7127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7128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7129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617E8A4-3756-4A0C-AE61-C5A8B89BC5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EF346-8248-4492-BC91-F7F6C13D5D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5C5D0-AAFE-4A4D-B2CF-9B79929214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56AD5-0653-4062-BA48-4590200EFC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C259B-DB36-4233-99AB-C66670A330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F1421-97FC-4672-B50F-EDECFB31A1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C5033-E4B2-4616-8FB9-A5C08ECFE5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AA08C-7CC6-4ABD-90F6-10F41D3ECA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C8DED-EDEF-4B5B-9351-78A9C57A73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CB883-0EE5-4313-8114-445226EE9F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F33B8-3DB0-4500-9ACE-328596CFE0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7333AAA-4C25-44AE-840D-5415062FA7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D0F688C-7A23-4013-9FC4-FDCAF22EE6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E04DDD3-CD28-48C8-BB08-149C4B5D8D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A4D6C53-55BF-49C1-868A-BA88C71BCC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" Target="../slides/slide5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608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8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8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8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8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8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8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9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0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6101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610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103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6104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6105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C4220EB-D6A6-48B3-AE87-4490AD1F636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38240" name="AutoShape 1024">
            <a:hlinkClick r:id="rId17" action="ppaction://hlinksldjump" highlightClick="1"/>
          </p:cNvPr>
          <p:cNvSpPr>
            <a:spLocks noChangeArrowheads="1"/>
          </p:cNvSpPr>
          <p:nvPr userDrawn="1"/>
        </p:nvSpPr>
        <p:spPr bwMode="auto">
          <a:xfrm>
            <a:off x="8604250" y="6308725"/>
            <a:ext cx="539750" cy="549275"/>
          </a:xfrm>
          <a:prstGeom prst="actionButtonHome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89;&#1086;&#1095;&#1080;&#1085;&#1077;&#1085;&#1080;&#1103;%20&#1076;&#1077;&#1090;&#1077;&#1081;%20&#1086;%20&#1073;&#1077;&#1088;&#1077;&#1079;&#1077;\&#1087;&#1077;&#1089;&#1085;&#1080;\pril.mp3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&#1055;&#1050;\Desktop\Otdel_nyy+pokazatel_nyy+orkestr+MO+-+starinnyy+val_s+quot;Berezkaquot.mp3" TargetMode="Externa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http://admin.smolensk.ru/~hislav/vlobel7.jpg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F:\&#1051;&#1102;&#1073;&#1101;_-_&#1041;&#1077;&#1088;&#1077;&#1079;&#1099;_(feat._&#1057;&#1077;&#1088;&#1075;&#1077;&#1081;_&#1041;&#1077;&#1079;&#1088;&#1091;&#1082;&#1086;&#1074;).mp3" TargetMode="Externa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15.xml"/><Relationship Id="rId1" Type="http://schemas.openxmlformats.org/officeDocument/2006/relationships/audio" Target="file:///F:\&#1057;&#1103;&#1073;&#1088;&#1099;%20-%20&#1042;&#1099;%20&#1096;&#1091;&#1084;&#1080;&#1090;&#1077;,%20&#1073;&#1077;&#1088;&#1077;&#1079;&#1099;.mp3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850" y="836613"/>
            <a:ext cx="8820150" cy="5329237"/>
          </a:xfrm>
        </p:spPr>
        <p:txBody>
          <a:bodyPr/>
          <a:lstStyle/>
          <a:p>
            <a:r>
              <a:rPr lang="ru-RU" i="1">
                <a:latin typeface="Georgia" pitchFamily="18" charset="0"/>
              </a:rPr>
              <a:t>«Берёзка – символ Родины моей!»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35824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ясная поля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7463" y="115888"/>
            <a:ext cx="6370637" cy="6742112"/>
          </a:xfrm>
          <a:prstGeom prst="rect">
            <a:avLst/>
          </a:prstGeom>
          <a:noFill/>
          <a:ln w="762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44390" name="pril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23850" y="6237288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4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461" fill="hold"/>
                                        <p:tgtEl>
                                          <p:spTgt spid="1443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390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439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0" i="1">
                <a:latin typeface="Monotype Corsiva" pitchFamily="66" charset="0"/>
              </a:rPr>
              <a:t>                                      </a:t>
            </a:r>
          </a:p>
        </p:txBody>
      </p:sp>
      <p:sp>
        <p:nvSpPr>
          <p:cNvPr id="52224" name="Rectangle 0"/>
          <p:cNvSpPr>
            <a:spLocks noChangeArrowheads="1"/>
          </p:cNvSpPr>
          <p:nvPr/>
        </p:nvSpPr>
        <p:spPr bwMode="auto">
          <a:xfrm>
            <a:off x="2555875" y="5157788"/>
            <a:ext cx="4537075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Русь моя! Люблю твои берёзы!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 первых лет я с ними жил и рос,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Потому и набегают слёзы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глаза, отвыкшие от слёз.</a:t>
            </a:r>
          </a:p>
        </p:txBody>
      </p:sp>
      <p:pic>
        <p:nvPicPr>
          <p:cNvPr id="52226" name="Picture 2" descr="весна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404813"/>
            <a:ext cx="6048375" cy="4522787"/>
          </a:xfrm>
          <a:prstGeom prst="rect">
            <a:avLst/>
          </a:prstGeom>
          <a:noFill/>
          <a:ln w="57150" cmpd="thinThick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6" name="Picture 4" descr="D0D70CDCFE_50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0"/>
            <a:ext cx="9144000" cy="698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60" name="Picture 4" descr="D05C03B8D4_49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4" name="Picture 4" descr="D05C03B8D4_49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7950"/>
            <a:ext cx="9144000" cy="696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108" name="Picture 4" descr="IM0047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96413" cy="7021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333375"/>
            <a:ext cx="4356100" cy="58324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Зеленая прическа, девичья грудь,</a:t>
            </a:r>
          </a:p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О, тонкая березка, что загляделась в пруд? </a:t>
            </a:r>
          </a:p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Что шепчет тебе ветер? </a:t>
            </a:r>
          </a:p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О чем звенит песок? </a:t>
            </a:r>
          </a:p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Иль хочешь в косы – ветви ты лунный гребешок? </a:t>
            </a:r>
          </a:p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Открой, открой мне тайну  твоих древесных дум, </a:t>
            </a:r>
          </a:p>
          <a:p>
            <a:pPr algn="ctr">
              <a:buFont typeface="Wingdings" pitchFamily="2" charset="2"/>
              <a:buNone/>
            </a:pPr>
            <a:r>
              <a:rPr lang="ru-RU" sz="2800">
                <a:latin typeface="Monotype Corsiva" pitchFamily="66" charset="0"/>
              </a:rPr>
              <a:t>Я полюбил печальный твой предосенний шум.</a:t>
            </a:r>
          </a:p>
          <a:p>
            <a:endParaRPr lang="ru-RU" sz="2800">
              <a:latin typeface="Monotype Corsiva" pitchFamily="66" charset="0"/>
            </a:endParaRPr>
          </a:p>
        </p:txBody>
      </p:sp>
      <p:pic>
        <p:nvPicPr>
          <p:cNvPr id="146436" name="Picture 4" descr="С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692150"/>
            <a:ext cx="4100513" cy="5540375"/>
          </a:xfrm>
          <a:noFill/>
          <a:ln w="76200" cap="flat" cmpd="thinThick" algn="ctr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7" name="Picture 7" descr="46972d8adbe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ia118.odnoklassniki.ru/getImage?photoId=484019105172&amp;photoType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217.20.157.242/download.do?id=484019030676&amp;type=3&amp;version=0&amp;storageId=2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0"/>
            <a:ext cx="4959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688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береза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476250"/>
            <a:ext cx="6985000" cy="5267325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058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805488"/>
            <a:ext cx="6400800" cy="719137"/>
          </a:xfrm>
        </p:spPr>
        <p:txBody>
          <a:bodyPr/>
          <a:lstStyle/>
          <a:p>
            <a:r>
              <a:rPr lang="ru-RU" sz="3600" i="1">
                <a:latin typeface="Georgia" pitchFamily="18" charset="0"/>
              </a:rPr>
              <a:t>Берёзовая роща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9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6588125" y="3716338"/>
            <a:ext cx="2555875" cy="12255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20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3200" b="1" i="1">
                <a:latin typeface="Georgia" pitchFamily="18" charset="0"/>
              </a:rPr>
              <a:t>Березняк</a:t>
            </a:r>
          </a:p>
        </p:txBody>
      </p:sp>
      <p:pic>
        <p:nvPicPr>
          <p:cNvPr id="198670" name="Picture 14" descr="Берёзы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88913"/>
            <a:ext cx="6356350" cy="6550025"/>
          </a:xfrm>
          <a:noFill/>
          <a:ln w="76200">
            <a:solidFill>
              <a:srgbClr val="FFCC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62950" cy="774700"/>
          </a:xfrm>
        </p:spPr>
        <p:txBody>
          <a:bodyPr/>
          <a:lstStyle/>
          <a:p>
            <a:r>
              <a:rPr lang="ru-RU" i="1">
                <a:latin typeface="Georgia" pitchFamily="18" charset="0"/>
              </a:rPr>
              <a:t>Разновидности берез</a:t>
            </a:r>
          </a:p>
        </p:txBody>
      </p:sp>
      <p:pic>
        <p:nvPicPr>
          <p:cNvPr id="184323" name="Picture 3" descr="Береза бородавчат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2205038"/>
            <a:ext cx="3616325" cy="3816350"/>
          </a:xfrm>
          <a:prstGeom prst="rect">
            <a:avLst/>
          </a:prstGeom>
          <a:noFill/>
          <a:ln w="76200" cmpd="thinThick" algn="ctr">
            <a:solidFill>
              <a:schemeClr val="tx2"/>
            </a:solidFill>
            <a:miter lim="800000"/>
            <a:headEnd/>
            <a:tailEnd/>
          </a:ln>
          <a:effectLst/>
        </p:spPr>
      </p:pic>
      <p:sp>
        <p:nvSpPr>
          <p:cNvPr id="184324" name="Rectangle 4"/>
          <p:cNvSpPr>
            <a:spLocks noChangeArrowheads="1"/>
          </p:cNvSpPr>
          <p:nvPr/>
        </p:nvSpPr>
        <p:spPr bwMode="auto">
          <a:xfrm>
            <a:off x="611188" y="11969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6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Повислая, или бородавчатая береза</a:t>
            </a:r>
          </a:p>
        </p:txBody>
      </p:sp>
      <p:pic>
        <p:nvPicPr>
          <p:cNvPr id="184325" name="Picture 5" descr="Юородавчат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9025" y="2133600"/>
            <a:ext cx="3328988" cy="3816350"/>
          </a:xfrm>
          <a:prstGeom prst="rect">
            <a:avLst/>
          </a:prstGeom>
          <a:noFill/>
          <a:ln w="76200" cmpd="thinThick" algn="ctr">
            <a:solidFill>
              <a:schemeClr val="tx2"/>
            </a:solidFill>
            <a:miter lim="800000"/>
            <a:headEnd/>
            <a:tailEnd/>
          </a:ln>
          <a:effectLst/>
        </p:spPr>
      </p:pic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1908175" y="5949950"/>
            <a:ext cx="5759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i="1">
                <a:latin typeface="Georgia" pitchFamily="18" charset="0"/>
              </a:rPr>
              <a:t>Это известная всем береза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0530570521240500500500480530480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366838"/>
            <a:ext cx="5688012" cy="4194175"/>
          </a:xfrm>
          <a:prstGeom prst="rect">
            <a:avLst/>
          </a:prstGeom>
          <a:noFill/>
          <a:ln w="76200" cmpd="thinThick" algn="ctr">
            <a:solidFill>
              <a:schemeClr val="tx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берез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8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i="1">
                <a:latin typeface="Georgia" pitchFamily="18" charset="0"/>
              </a:rPr>
              <a:t>Карликовая береза</a:t>
            </a:r>
          </a:p>
        </p:txBody>
      </p:sp>
      <p:pic>
        <p:nvPicPr>
          <p:cNvPr id="188419" name="Picture 3" descr="карликовая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255713"/>
            <a:ext cx="5975350" cy="4508500"/>
          </a:xfrm>
          <a:ln w="76200" cap="flat" cmpd="thinThick" algn="ctr">
            <a:solidFill>
              <a:schemeClr val="tx2"/>
            </a:solidFill>
          </a:ln>
        </p:spPr>
      </p:pic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900113" y="5876925"/>
            <a:ext cx="7343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 i="1">
                <a:latin typeface="Georgia" pitchFamily="18" charset="0"/>
              </a:rPr>
              <a:t>Низкая кустарниковая береза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91513" cy="774700"/>
          </a:xfrm>
        </p:spPr>
        <p:txBody>
          <a:bodyPr/>
          <a:lstStyle/>
          <a:p>
            <a:r>
              <a:rPr lang="ru-RU" i="1">
                <a:latin typeface="Georgia" pitchFamily="18" charset="0"/>
              </a:rPr>
              <a:t>Каменная береза</a:t>
            </a:r>
          </a:p>
        </p:txBody>
      </p:sp>
      <p:pic>
        <p:nvPicPr>
          <p:cNvPr id="190467" name="Picture 3" descr="Мертвая каменная берез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1052513"/>
            <a:ext cx="4103688" cy="3327400"/>
          </a:xfrm>
          <a:ln w="76200" cap="flat" cmpd="thinThick" algn="ctr">
            <a:solidFill>
              <a:schemeClr val="tx2"/>
            </a:solidFill>
          </a:ln>
        </p:spPr>
      </p:pic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0" y="6278563"/>
            <a:ext cx="97758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 i="1">
                <a:latin typeface="Georgia" pitchFamily="18" charset="0"/>
              </a:rPr>
              <a:t>Прочная древесина,  не тонет в воде</a:t>
            </a:r>
          </a:p>
        </p:txBody>
      </p:sp>
      <p:pic>
        <p:nvPicPr>
          <p:cNvPr id="190469" name="Picture 5" descr="каменн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068638"/>
            <a:ext cx="2257425" cy="3024187"/>
          </a:xfrm>
          <a:prstGeom prst="rect">
            <a:avLst/>
          </a:prstGeom>
          <a:noFill/>
          <a:ln w="76200" cmpd="thinThick" algn="ctr">
            <a:solidFill>
              <a:schemeClr val="tx2"/>
            </a:solidFill>
            <a:miter lim="800000"/>
            <a:headEnd/>
            <a:tailEnd/>
          </a:ln>
          <a:effectLst/>
        </p:spPr>
      </p:pic>
      <p:pic>
        <p:nvPicPr>
          <p:cNvPr id="190470" name="Picture 6" descr="Каменные берез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1341438"/>
            <a:ext cx="3240088" cy="4319587"/>
          </a:xfrm>
          <a:prstGeom prst="rect">
            <a:avLst/>
          </a:prstGeom>
          <a:noFill/>
          <a:ln w="76200" cmpd="thinThick" algn="ctr">
            <a:solidFill>
              <a:schemeClr val="tx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ljplus.ru/img4/d/i/dimorfant/berezy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214290"/>
            <a:ext cx="3500462" cy="614366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929190" y="6286520"/>
            <a:ext cx="40005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Чёрная </a:t>
            </a:r>
            <a:r>
              <a:rPr lang="ru-RU" sz="2400" dirty="0" err="1" smtClean="0">
                <a:solidFill>
                  <a:srgbClr val="C00000"/>
                </a:solidFill>
              </a:rPr>
              <a:t>даурская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Picture 2" descr="http://ljplus.ru/img4/d/i/dimorfant/berezy-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071966" cy="58579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7" y="6357958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каменная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lodnm.ru/shopimages/acer_platanoides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57166"/>
            <a:ext cx="7215238" cy="592935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43042" y="6286520"/>
            <a:ext cx="5214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бородавчатая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n.ru/data/forum/images/2012-01/44849083-7_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71480"/>
            <a:ext cx="4286250" cy="5715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74" y="6429824"/>
            <a:ext cx="3643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/>
              <a:t>манчжурская</a:t>
            </a:r>
            <a:endParaRPr lang="ru-RU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Береза карельская (Betula pendula f. Carelica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6286544" cy="55007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85852" y="6072206"/>
            <a:ext cx="4286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карельская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229600" cy="1143000"/>
          </a:xfrm>
        </p:spPr>
        <p:txBody>
          <a:bodyPr/>
          <a:lstStyle/>
          <a:p>
            <a:r>
              <a:rPr lang="ru-RU" sz="6000" i="1">
                <a:latin typeface="Georgia" pitchFamily="18" charset="0"/>
              </a:rPr>
              <a:t>Береза - лекарь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>
                <a:latin typeface="Script MT Bold" pitchFamily="66" charset="0"/>
              </a:rPr>
              <a:t>       Целебные свойства берёзы известны давно. Это дерево отдаёт человеку для его здоровья всё: сок, почки, листья, кору, молодые веточки, нежные тонкие корешки, берёзовый гриб, берёзовый уголь, дёготь. Обладает она и прекрасным биоэнерготерапевтическим действием. В берёзовой роще человек чувствует себя бодрым, спокойным, наполненным силой жизни. Многочисленные советы по лечению заболеваний приводятся в травниках 16-17 в.в.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076825" cy="6858000"/>
          </a:xfrm>
        </p:spPr>
        <p:txBody>
          <a:bodyPr/>
          <a:lstStyle/>
          <a:p>
            <a:r>
              <a:rPr lang="ru-RU" sz="3600"/>
              <a:t> </a:t>
            </a:r>
            <a:r>
              <a:rPr lang="ru-RU" sz="3600" i="1">
                <a:latin typeface="Script MT Bold" pitchFamily="66" charset="0"/>
              </a:rPr>
              <a:t>Есть и ещё народно-медицинское средство «от всех болезней» - русская баня! А берёзовый веник – не просто атрибут, а хорошее массажное средство. Недаром, выходя из бани, человек чувствует себя помолодевшим.</a:t>
            </a:r>
            <a:r>
              <a:rPr lang="ru-RU" sz="3600"/>
              <a:t> </a:t>
            </a:r>
          </a:p>
        </p:txBody>
      </p:sp>
      <p:pic>
        <p:nvPicPr>
          <p:cNvPr id="179203" name="Picture 3" descr="veni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476250"/>
            <a:ext cx="3744913" cy="5903913"/>
          </a:xfrm>
          <a:prstGeom prst="rect">
            <a:avLst/>
          </a:prstGeom>
          <a:noFill/>
          <a:ln w="76200" cmpd="thinThick" algn="ctr">
            <a:solidFill>
              <a:schemeClr val="tx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75613" cy="692150"/>
          </a:xfrm>
        </p:spPr>
        <p:txBody>
          <a:bodyPr/>
          <a:lstStyle/>
          <a:p>
            <a:r>
              <a:rPr lang="ru-RU" sz="4000" i="1">
                <a:latin typeface="Georgia" pitchFamily="18" charset="0"/>
              </a:rPr>
              <a:t>Народные приметы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6165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Лопаются серёжки у берёзки – время снять хлеб.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Овёс сей, когда берёза распускается.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Весной берёзовый сок невкусен – хлеб уродится на славу.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Хотите узнать, какое будет лето? Присмотритесь к берёзам.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Если весною берёза перед ольхою лист распустит, то лето будет сухое, а если ольха наперёд – мокрое.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Из берёзы течёт много сока – к дождливому лету.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О том, какой  будет весна, берёзы рассказывают осенью.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Листья начинают желтеть с верхушки – ждите ранней весны, снизу – поздней, а если равномерно – средней – средней.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 И зиму берёзы могут предсказать. </a:t>
            </a:r>
          </a:p>
          <a:p>
            <a:pPr>
              <a:lnSpc>
                <a:spcPct val="80000"/>
              </a:lnSpc>
            </a:pPr>
            <a:r>
              <a:rPr lang="ru-RU" sz="2400" b="1" i="1">
                <a:latin typeface="Georgia" pitchFamily="18" charset="0"/>
              </a:rPr>
              <a:t>В начале октября с них лист не опал – снег ляжет поздно.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>
                <a:latin typeface="Georgia" pitchFamily="18" charset="0"/>
              </a:rPr>
              <a:t>Что же даёт человеку берёза?</a:t>
            </a:r>
            <a:r>
              <a:rPr lang="ru-RU" sz="4000"/>
              <a:t>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9974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/>
              <a:t>    </a:t>
            </a:r>
            <a:r>
              <a:rPr lang="ru-RU" sz="2800" b="1" i="1">
                <a:latin typeface="Georgia" pitchFamily="18" charset="0"/>
              </a:rPr>
              <a:t>Самое главное берёза обогащает воздух кислородом, без которого человек не смог бы жить. Кора берёзы – береста заменяла писчую бумагу. А ещё применяли бересту и как ранозаживляющий пластырь при ранах и ожогах. Делали из бересты музыкальные инструменты, и даже лёгкие лодки.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800" b="1" i="1">
              <a:latin typeface="Georg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>
                <a:latin typeface="Georgia" pitchFamily="18" charset="0"/>
              </a:rPr>
              <a:t>   А вот деготь применяют не только в медицине, но и как смазочный материал.</a:t>
            </a:r>
            <a:r>
              <a:rPr lang="ru-RU" sz="2800"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5613" cy="414337"/>
          </a:xfrm>
        </p:spPr>
        <p:txBody>
          <a:bodyPr/>
          <a:lstStyle/>
          <a:p>
            <a:r>
              <a:rPr lang="ru-RU" sz="4000" i="1">
                <a:latin typeface="Georgia" pitchFamily="18" charset="0"/>
              </a:rPr>
              <a:t>Береза в руках умельцев</a:t>
            </a:r>
          </a:p>
        </p:txBody>
      </p:sp>
      <p:pic>
        <p:nvPicPr>
          <p:cNvPr id="70671" name="Picture 15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906463"/>
            <a:ext cx="7920037" cy="59801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0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0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7" name="Picture 5" descr="P209017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927850"/>
          </a:xfrm>
          <a:noFill/>
          <a:ln w="76200" cap="flat" cmpd="thinThick" algn="ctr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" name="Rectangle 0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991475" cy="1125538"/>
          </a:xfrm>
        </p:spPr>
        <p:txBody>
          <a:bodyPr/>
          <a:lstStyle/>
          <a:p>
            <a:r>
              <a:rPr lang="ru-RU" b="0" i="1">
                <a:latin typeface="Georgia" pitchFamily="18" charset="0"/>
              </a:rPr>
              <a:t/>
            </a:r>
            <a:br>
              <a:rPr lang="ru-RU" b="0" i="1">
                <a:latin typeface="Georgia" pitchFamily="18" charset="0"/>
              </a:rPr>
            </a:br>
            <a:r>
              <a:rPr lang="ru-RU" sz="3200" b="0" i="1">
                <a:latin typeface="Georgia" pitchFamily="18" charset="0"/>
              </a:rPr>
              <a:t>Какие красивые игрушки </a:t>
            </a:r>
            <a:br>
              <a:rPr lang="ru-RU" sz="3200" b="0" i="1">
                <a:latin typeface="Georgia" pitchFamily="18" charset="0"/>
              </a:rPr>
            </a:br>
            <a:r>
              <a:rPr lang="ru-RU" sz="3200" b="0" i="1">
                <a:latin typeface="Georgia" pitchFamily="18" charset="0"/>
              </a:rPr>
              <a:t>делались из бересты! </a:t>
            </a:r>
            <a:br>
              <a:rPr lang="ru-RU" sz="3200" b="0" i="1">
                <a:latin typeface="Georgia" pitchFamily="18" charset="0"/>
              </a:rPr>
            </a:br>
            <a:endParaRPr lang="ru-RU" sz="3200" b="0" i="1">
              <a:latin typeface="Georgia" pitchFamily="18" charset="0"/>
            </a:endParaRP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9138"/>
            <a:ext cx="3492500" cy="4392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>
                <a:latin typeface="Georgia" pitchFamily="18" charset="0"/>
              </a:rPr>
              <a:t>И плетёные погремушки, и «жар-птицы» из щепы, и резные фигурки из древесины и капа.</a:t>
            </a:r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ru-RU"/>
          </a:p>
        </p:txBody>
      </p:sp>
      <p:pic>
        <p:nvPicPr>
          <p:cNvPr id="81927" name="Picture 7" descr="P209017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563938" y="1350963"/>
            <a:ext cx="5580062" cy="5362575"/>
          </a:xfrm>
          <a:noFill/>
          <a:ln w="76200" cap="flat" cmpd="thinThick" algn="ctr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P209017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-4390"/>
          <a:stretch>
            <a:fillRect/>
          </a:stretch>
        </p:blipFill>
        <p:spPr>
          <a:xfrm>
            <a:off x="0" y="1700213"/>
            <a:ext cx="5256213" cy="3943350"/>
          </a:xfrm>
          <a:noFill/>
          <a:ln w="76200" cap="flat" cmpd="thinThick" algn="ctr">
            <a:solidFill>
              <a:schemeClr val="tx2"/>
            </a:solidFill>
          </a:ln>
        </p:spPr>
      </p:pic>
      <p:sp>
        <p:nvSpPr>
          <p:cNvPr id="76810" name="Rectangle 10"/>
          <p:cNvSpPr>
            <a:spLocks noGrp="1" noChangeArrowheads="1"/>
          </p:cNvSpPr>
          <p:nvPr>
            <p:ph sz="half" idx="2"/>
          </p:nvPr>
        </p:nvSpPr>
        <p:spPr>
          <a:xfrm>
            <a:off x="5003800" y="1196975"/>
            <a:ext cx="4140200" cy="51847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>
                <a:latin typeface="Monotype Corsiva" pitchFamily="66" charset="0"/>
              </a:rPr>
              <a:t>А ещё берёза давала «во всю ночь свет», т.е. лучину. Ведь в старое время электричества не было и здесь люди нашли применение берёзе. На Руси почти вся домашняя утварь делалась из бересты: корзины, плетёные короба, посуда для солений, варений, воды. В такой посуде, словно в термосе, вода не замерзает даже в трескучий мороз, а в жару не нагревается: солнце бересту не пропекает. </a:t>
            </a:r>
          </a:p>
          <a:p>
            <a:pPr>
              <a:buFont typeface="Wingdings" pitchFamily="2" charset="2"/>
              <a:buNone/>
            </a:pPr>
            <a:r>
              <a:rPr lang="ru-RU" sz="2000">
                <a:latin typeface="Monotype Corsiva" pitchFamily="66" charset="0"/>
              </a:rPr>
              <a:t>  Для женских занятий – прядения и тканья, делали из берёзовой древесины самопрялку с крутящимся колесом.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tihi.ru/pics/2012/10/30/52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714776" cy="62865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00562" y="642919"/>
            <a:ext cx="36433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О тонкая берёзка,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Что загляделась в пруд?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i="1">
                <a:latin typeface="Georgia" pitchFamily="18" charset="0"/>
              </a:rPr>
              <a:t>Художники о березе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52562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i="1">
                <a:latin typeface="Script MT Bold" pitchFamily="66" charset="0"/>
              </a:rPr>
              <a:t> </a:t>
            </a:r>
            <a:r>
              <a:rPr lang="ru-RU" b="1" i="1">
                <a:latin typeface="Script MT Bold" pitchFamily="66" charset="0"/>
              </a:rPr>
              <a:t>К образу берёзы часто обращаются художники, поэты и композиторы. Трудно сказать, когда она особенно мила. Хороша берёза во все времена года и в любую погоду. </a:t>
            </a:r>
          </a:p>
          <a:p>
            <a:pPr>
              <a:buFont typeface="Wingdings" pitchFamily="2" charset="2"/>
              <a:buNone/>
            </a:pPr>
            <a:endParaRPr lang="ru-RU" b="1" i="1">
              <a:latin typeface="Script MT Bold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ru-RU" b="1" i="1">
                <a:latin typeface="Script MT Bold" pitchFamily="66" charset="0"/>
              </a:rPr>
              <a:t>Русский художник Н. Жуков выражал своё восхищение этой красавицей: «Какое русское, какое очаровательное дерево – берёза! Наблюдая в лесу, я понял, что берёза – это воистину крестьянское дерево!»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 descr="IMAGE0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6" name="Picture 4" descr="IMAGE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125" y="0"/>
            <a:ext cx="612933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4" name="Picture 4" descr="IMAGE00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0"/>
            <a:ext cx="59118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IMAGE00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7" name="Picture 5" descr="IMAGE00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0"/>
            <a:ext cx="748823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21" name="Picture 5" descr="IMAGE0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84138"/>
            <a:ext cx="7416800" cy="6762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latin typeface="Georgia" pitchFamily="18" charset="0"/>
              </a:rPr>
              <a:t>Воспета во все времена…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779838" y="1268413"/>
            <a:ext cx="5364162" cy="52562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i="1" dirty="0"/>
              <a:t>  </a:t>
            </a:r>
            <a:r>
              <a:rPr lang="ru-RU" sz="2400" b="1" i="1" dirty="0"/>
              <a:t>К образу берёзы часто обращаются  композиторы.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/>
              <a:t>Тема знаменитой русской народной песни «Во поле берёза стояла» звучит в финале 4-й симфонии П.И. Чайковского.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/>
              <a:t>   Широко известен вальс «Берёзка», написанный военным капельмейстером русской армии Е.М. </a:t>
            </a:r>
            <a:r>
              <a:rPr lang="ru-RU" sz="2400" b="1" i="1" dirty="0" err="1"/>
              <a:t>Дрейзиным</a:t>
            </a:r>
            <a:r>
              <a:rPr lang="ru-RU" sz="2400" b="1" i="1" dirty="0"/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/>
              <a:t>  А вот песня «Стоит в Волгограде берёзка», которую прекрасно исполняет Л. Зыкина, даёт возможность как бы «открыть» ещё одну страницу нашей истории – </a:t>
            </a:r>
            <a:r>
              <a:rPr lang="ru-RU" sz="2800" b="1" i="1" dirty="0"/>
              <a:t>войны.</a:t>
            </a:r>
          </a:p>
        </p:txBody>
      </p:sp>
      <p:pic>
        <p:nvPicPr>
          <p:cNvPr id="220164" name="Picture 4" descr="chaykovski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95288" y="1700213"/>
            <a:ext cx="3090862" cy="3822700"/>
          </a:xfrm>
          <a:ln w="76200" cmpd="thinThick" algn="ctr">
            <a:solidFill>
              <a:schemeClr val="tx2"/>
            </a:solidFill>
          </a:ln>
        </p:spPr>
      </p:pic>
      <p:pic>
        <p:nvPicPr>
          <p:cNvPr id="6" name="Otdel_nyy+pokazatel_nyy+orkestr+MO+-+starinnyy+val_s+quot;Berezkaquo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2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39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2016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4_76661cf363f70294f190b211cb03f2f4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a0879621e96d053d7abc8e6065fbb8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0">
    <p:circl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7272070_be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12000">
    <p:blinds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72462308_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6865153312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6100/146620994.149/0_82300_2e2c0e62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56" cy="6715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hob-vasilevskoe.lact.ru/uploads/f1/s/20/303/image/1059/475/medium_Den_Pamyati_i_skorbi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rindeleht.ee/foorum/phpBB2/download/file.php?id=5910&amp;t=1&amp;sid=d7949eff25e397fe93580386976a8d7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42942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stihi.ru/pics/2012/08/22/36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-fotki.yandex.ru/get/4805/ngaberkorn.9/0_45811_676876da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erlin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2844" y="142852"/>
            <a:ext cx="5857916" cy="6357982"/>
          </a:xfrm>
          <a:prstGeom prst="rect">
            <a:avLst/>
          </a:prstGeom>
          <a:noFill/>
          <a:ln/>
        </p:spPr>
      </p:pic>
      <p:sp>
        <p:nvSpPr>
          <p:cNvPr id="3" name="Прямоугольник 2"/>
          <p:cNvSpPr/>
          <p:nvPr/>
        </p:nvSpPr>
        <p:spPr>
          <a:xfrm>
            <a:off x="6072198" y="285728"/>
            <a:ext cx="28575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И в Берлине в праздничную дату</a:t>
            </a:r>
          </a:p>
          <a:p>
            <a:r>
              <a:rPr lang="ru-RU" sz="2800" b="1" dirty="0" smtClean="0">
                <a:solidFill>
                  <a:srgbClr val="800000"/>
                </a:solidFill>
              </a:rPr>
              <a:t>Был воздвигнут, чтоб стоять в                                              веках</a:t>
            </a:r>
          </a:p>
          <a:p>
            <a:r>
              <a:rPr lang="ru-RU" sz="2800" b="1" dirty="0" smtClean="0">
                <a:solidFill>
                  <a:srgbClr val="800000"/>
                </a:solidFill>
              </a:rPr>
              <a:t>Памятник советскому солдату</a:t>
            </a:r>
          </a:p>
          <a:p>
            <a:r>
              <a:rPr lang="ru-RU" sz="2800" b="1" dirty="0" smtClean="0">
                <a:solidFill>
                  <a:srgbClr val="800000"/>
                </a:solidFill>
              </a:rPr>
              <a:t>С девочкой спасенной на руках.</a:t>
            </a:r>
            <a:endParaRPr lang="ru-RU" sz="28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g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843588" cy="6858000"/>
          </a:xfrm>
          <a:prstGeom prst="rect">
            <a:avLst/>
          </a:prstGeom>
          <a:noFill/>
          <a:ln/>
        </p:spPr>
      </p:pic>
      <p:sp>
        <p:nvSpPr>
          <p:cNvPr id="3" name="Прямоугольник 2"/>
          <p:cNvSpPr/>
          <p:nvPr/>
        </p:nvSpPr>
        <p:spPr>
          <a:xfrm>
            <a:off x="6143636" y="571480"/>
            <a:ext cx="27146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В </a:t>
            </a:r>
            <a:r>
              <a:rPr lang="ru-RU" sz="2400" b="1" dirty="0" err="1" smtClean="0">
                <a:solidFill>
                  <a:schemeClr val="accent2"/>
                </a:solidFill>
              </a:rPr>
              <a:t>Трептов-парке</a:t>
            </a:r>
            <a:r>
              <a:rPr lang="ru-RU" sz="2400" b="1" dirty="0" smtClean="0">
                <a:solidFill>
                  <a:schemeClr val="accent2"/>
                </a:solidFill>
              </a:rPr>
              <a:t> русские                                   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                                березы,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Словно вдовы русские  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                                   стоят.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И роняют слезы, а не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                                     росы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На могилы братские  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                                 солдат. </a:t>
            </a:r>
            <a:endParaRPr lang="ru-RU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etronews.ru/_internal/gxml!0/4dntvuhh2yeo4npyb3igdet73odaolf$4dymwb0x1wlou8o4i9md2njph0bmra0/rodinamat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5876925"/>
            <a:ext cx="8229600" cy="7207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/>
              <a:t>                       </a:t>
            </a:r>
            <a:r>
              <a:rPr lang="ru-RU" sz="2800" b="1" i="1">
                <a:solidFill>
                  <a:srgbClr val="800000"/>
                </a:solidFill>
              </a:rPr>
              <a:t>Подвиг ваш – на века</a:t>
            </a:r>
          </a:p>
        </p:txBody>
      </p:sp>
      <p:pic>
        <p:nvPicPr>
          <p:cNvPr id="447493" name="Picture 5" descr="79527309"/>
          <p:cNvPicPr>
            <a:picLocks noChangeAspect="1" noChangeArrowheads="1"/>
          </p:cNvPicPr>
          <p:nvPr/>
        </p:nvPicPr>
        <p:blipFill>
          <a:blip r:embed="rId2">
            <a:lum bright="18000" contrast="12000"/>
          </a:blip>
          <a:srcRect/>
          <a:stretch>
            <a:fillRect/>
          </a:stretch>
        </p:blipFill>
        <p:spPr bwMode="auto">
          <a:xfrm>
            <a:off x="0" y="0"/>
            <a:ext cx="9144000" cy="5851525"/>
          </a:xfrm>
          <a:prstGeom prst="rect">
            <a:avLst/>
          </a:prstGeom>
          <a:noFill/>
        </p:spPr>
      </p:pic>
      <p:sp>
        <p:nvSpPr>
          <p:cNvPr id="447494" name="Text Box 6"/>
          <p:cNvSpPr txBox="1">
            <a:spLocks noChangeArrowheads="1"/>
          </p:cNvSpPr>
          <p:nvPr/>
        </p:nvSpPr>
        <p:spPr bwMode="auto">
          <a:xfrm>
            <a:off x="1908175" y="6021388"/>
            <a:ext cx="570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gym11.ru/uploads/fotos/vl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3152775" cy="4591051"/>
          </a:xfrm>
          <a:prstGeom prst="rect">
            <a:avLst/>
          </a:prstGeom>
          <a:noFill/>
        </p:spPr>
      </p:pic>
      <p:pic>
        <p:nvPicPr>
          <p:cNvPr id="37892" name="Picture 4" descr="http://www.visualrian.ru/thumbnails/00000000975/975050.t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500042"/>
            <a:ext cx="3214710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g-fotki.yandex.ru/get/4424/98730179.2b/0_68004_454b20ca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7620000" cy="505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/>
            </a:r>
            <a:br>
              <a:rPr lang="en-US" sz="4000"/>
            </a:br>
            <a:endParaRPr lang="ru-RU" sz="4000"/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549275"/>
            <a:ext cx="3635375" cy="55816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3200"/>
          </a:p>
          <a:p>
            <a:pPr algn="ctr">
              <a:buFont typeface="Wingdings" pitchFamily="2" charset="2"/>
              <a:buNone/>
            </a:pPr>
            <a:r>
              <a:rPr lang="ru-RU" sz="3200" b="1"/>
              <a:t>Спросите вы у тех солдат,</a:t>
            </a:r>
          </a:p>
          <a:p>
            <a:pPr algn="ctr">
              <a:buFont typeface="Wingdings" pitchFamily="2" charset="2"/>
              <a:buNone/>
            </a:pPr>
            <a:r>
              <a:rPr lang="ru-RU" sz="3200" b="1"/>
              <a:t>Что под берёзами лежат,</a:t>
            </a:r>
          </a:p>
          <a:p>
            <a:pPr algn="ctr">
              <a:buFont typeface="Wingdings" pitchFamily="2" charset="2"/>
              <a:buNone/>
            </a:pPr>
            <a:r>
              <a:rPr lang="ru-RU" sz="3200" b="1"/>
              <a:t>И вам ответят их сыны,</a:t>
            </a:r>
          </a:p>
          <a:p>
            <a:pPr algn="ctr">
              <a:buFont typeface="Wingdings" pitchFamily="2" charset="2"/>
              <a:buNone/>
            </a:pPr>
            <a:r>
              <a:rPr lang="ru-RU" sz="3200" b="1"/>
              <a:t>Хотят ли русские войны.</a:t>
            </a:r>
          </a:p>
        </p:txBody>
      </p:sp>
      <p:pic>
        <p:nvPicPr>
          <p:cNvPr id="246791" name="Picture 7" descr="IMAGE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30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80063" y="0"/>
            <a:ext cx="3563937" cy="6669088"/>
          </a:xfrm>
        </p:spPr>
        <p:txBody>
          <a:bodyPr/>
          <a:lstStyle/>
          <a:p>
            <a:r>
              <a:rPr lang="ru-RU" sz="4400" i="1">
                <a:latin typeface="Script MT Bold" pitchFamily="66" charset="0"/>
              </a:rPr>
              <a:t>Верил я не в присказку, </a:t>
            </a:r>
            <a:br>
              <a:rPr lang="ru-RU" sz="4400" i="1">
                <a:latin typeface="Script MT Bold" pitchFamily="66" charset="0"/>
              </a:rPr>
            </a:br>
            <a:r>
              <a:rPr lang="ru-RU" sz="4400" i="1">
                <a:latin typeface="Script MT Bold" pitchFamily="66" charset="0"/>
              </a:rPr>
              <a:t>не в сказку,</a:t>
            </a:r>
            <a:br>
              <a:rPr lang="ru-RU" sz="4400" i="1">
                <a:latin typeface="Script MT Bold" pitchFamily="66" charset="0"/>
              </a:rPr>
            </a:br>
            <a:r>
              <a:rPr lang="ru-RU" sz="4400" i="1">
                <a:latin typeface="Script MT Bold" pitchFamily="66" charset="0"/>
              </a:rPr>
              <a:t>А в берёзку, ждущую меня…</a:t>
            </a:r>
          </a:p>
        </p:txBody>
      </p:sp>
      <p:pic>
        <p:nvPicPr>
          <p:cNvPr id="251909" name="Picture 5" descr="E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609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4" name="Picture 13" descr="http://admin.smolensk.ru/~hislav/vlobel7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908175" y="0"/>
            <a:ext cx="5894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65" name="Rectangle 5"/>
          <p:cNvSpPr>
            <a:spLocks noGrp="1" noChangeArrowheads="1"/>
          </p:cNvSpPr>
          <p:nvPr>
            <p:ph type="title"/>
          </p:nvPr>
        </p:nvSpPr>
        <p:spPr>
          <a:xfrm>
            <a:off x="1042988" y="5734050"/>
            <a:ext cx="7850187" cy="1266825"/>
          </a:xfrm>
        </p:spPr>
        <p:txBody>
          <a:bodyPr/>
          <a:lstStyle/>
          <a:p>
            <a:r>
              <a:rPr lang="ru-RU">
                <a:solidFill>
                  <a:schemeClr val="tx1"/>
                </a:solidFill>
              </a:rPr>
              <a:t>Вечная память героям!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7" name="Picture 5" descr="03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 w="38100">
            <a:solidFill>
              <a:srgbClr val="008000"/>
            </a:solidFill>
          </a:ln>
        </p:spPr>
      </p:pic>
      <p:pic>
        <p:nvPicPr>
          <p:cNvPr id="310278" name="Любэ_-_Березы_(feat._Сергей_Безруков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39750" y="60928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3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1175" fill="hold"/>
                                        <p:tgtEl>
                                          <p:spTgt spid="310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278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r>
              <a:rPr lang="ru-RU" sz="4000" i="1">
                <a:latin typeface="Georgia" pitchFamily="18" charset="0"/>
              </a:rPr>
              <a:t>Праздник Русской берёзки</a:t>
            </a:r>
          </a:p>
        </p:txBody>
      </p:sp>
      <p:sp>
        <p:nvSpPr>
          <p:cNvPr id="19149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87900" y="1125538"/>
            <a:ext cx="3995738" cy="57324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i="1"/>
              <a:t>Берёзка, берёзка,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Завивайся, кудрява!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К тебе девушки пришли,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К тебе красные пришли,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Пироги принесли </a:t>
            </a:r>
            <a:endParaRPr lang="en-US" sz="2400" b="1" i="1"/>
          </a:p>
          <a:p>
            <a:pPr>
              <a:buFont typeface="Wingdings" pitchFamily="2" charset="2"/>
              <a:buNone/>
            </a:pPr>
            <a:r>
              <a:rPr lang="ru-RU" sz="2400" b="1" i="1"/>
              <a:t>Со яичницей.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Под тобою, берёзонька,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Не мак цветёт,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Не огонь горит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Красные девушки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В хороводе стоят,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Про тебя, берёзонька,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Всё песни поют.</a:t>
            </a:r>
          </a:p>
        </p:txBody>
      </p:sp>
      <p:pic>
        <p:nvPicPr>
          <p:cNvPr id="191497" name="Picture 9" descr="S202012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25538"/>
            <a:ext cx="4092575" cy="573246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3000"/>
                                        <p:tgtEl>
                                          <p:spTgt spid="19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5" name="Rectangle 5"/>
          <p:cNvSpPr>
            <a:spLocks noGrp="1" noChangeArrowheads="1"/>
          </p:cNvSpPr>
          <p:nvPr>
            <p:ph type="title"/>
          </p:nvPr>
        </p:nvSpPr>
        <p:spPr>
          <a:xfrm>
            <a:off x="5580063" y="0"/>
            <a:ext cx="3563937" cy="5516563"/>
          </a:xfrm>
        </p:spPr>
        <p:txBody>
          <a:bodyPr/>
          <a:lstStyle/>
          <a:p>
            <a:r>
              <a:rPr lang="ru-RU" sz="4000" i="1">
                <a:latin typeface="Georgia" pitchFamily="18" charset="0"/>
              </a:rPr>
              <a:t>Символ любимого праздника на Руси – Троицы.</a:t>
            </a:r>
          </a:p>
        </p:txBody>
      </p:sp>
      <p:pic>
        <p:nvPicPr>
          <p:cNvPr id="194570" name="Picture 10" descr="69442_berezki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389563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94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-171450"/>
            <a:ext cx="8147050" cy="171450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2078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148263" y="2133600"/>
            <a:ext cx="3749675" cy="4241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4000" b="1" i="1" dirty="0">
              <a:latin typeface="Georgia" pitchFamily="18" charset="0"/>
            </a:endParaRPr>
          </a:p>
        </p:txBody>
      </p:sp>
      <p:pic>
        <p:nvPicPr>
          <p:cNvPr id="207879" name="Picture 7" descr="DSCN075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143900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07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07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8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>
                <a:solidFill>
                  <a:schemeClr val="tx1"/>
                </a:solidFill>
                <a:latin typeface="Georgia" pitchFamily="18" charset="0"/>
              </a:rPr>
              <a:t>ЛЮДИ!</a:t>
            </a:r>
            <a:br>
              <a:rPr lang="ru-RU" sz="4000" i="1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4000" i="1">
                <a:solidFill>
                  <a:schemeClr val="tx1"/>
                </a:solidFill>
                <a:latin typeface="Georgia" pitchFamily="18" charset="0"/>
              </a:rPr>
              <a:t> НЕ ГУБИТЕ БЕРЁЗЫ!</a:t>
            </a:r>
          </a:p>
        </p:txBody>
      </p:sp>
      <p:pic>
        <p:nvPicPr>
          <p:cNvPr id="209924" name="Picture 4" descr="u9_11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436688"/>
            <a:ext cx="7273925" cy="5456237"/>
          </a:xfrm>
          <a:noFill/>
          <a:ln w="38100">
            <a:solidFill>
              <a:srgbClr val="0066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53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628775"/>
            <a:ext cx="4427537" cy="47529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dirty="0"/>
          </a:p>
          <a:p>
            <a:pPr algn="ctr"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210954" name="Picture 10" descr="PICT0046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 w="38100">
            <a:solidFill>
              <a:srgbClr val="33339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10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62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0"/>
            <a:ext cx="4495800" cy="6858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b="1" i="1"/>
              <a:t>Где бы ни росла берёза – всюду она приносит людям радость и свет. </a:t>
            </a:r>
          </a:p>
          <a:p>
            <a:pPr>
              <a:buFont typeface="Wingdings" pitchFamily="2" charset="2"/>
              <a:buNone/>
            </a:pPr>
            <a:r>
              <a:rPr lang="ru-RU" sz="3600" b="1" i="1"/>
              <a:t>Берёза символ России, нашей Родины!</a:t>
            </a:r>
          </a:p>
          <a:p>
            <a:pPr>
              <a:buFont typeface="Wingdings" pitchFamily="2" charset="2"/>
              <a:buNone/>
            </a:pPr>
            <a:r>
              <a:rPr lang="ru-RU" sz="3600" b="1" i="1"/>
              <a:t>И быть ей на наших просторах вечно, потому что вечен наш народ, вечна земля Русская!</a:t>
            </a:r>
          </a:p>
        </p:txBody>
      </p:sp>
      <p:pic>
        <p:nvPicPr>
          <p:cNvPr id="7170" name="Picture 2" descr="ясная поляна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476250"/>
            <a:ext cx="4270375" cy="60483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8" name="Picture 4" descr="Pict0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2388"/>
            <a:ext cx="9324975" cy="6910388"/>
          </a:xfrm>
          <a:prstGeom prst="rect">
            <a:avLst/>
          </a:prstGeom>
          <a:noFill/>
          <a:ln w="38100">
            <a:solidFill>
              <a:srgbClr val="33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7" name="Rectangle 7"/>
          <p:cNvSpPr>
            <a:spLocks noGrp="1" noChangeArrowheads="1"/>
          </p:cNvSpPr>
          <p:nvPr>
            <p:ph sz="half" idx="3"/>
          </p:nvPr>
        </p:nvSpPr>
        <p:spPr>
          <a:xfrm>
            <a:off x="5003800" y="404813"/>
            <a:ext cx="4140200" cy="64531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800" b="1" i="1"/>
          </a:p>
          <a:p>
            <a:pPr>
              <a:buFont typeface="Wingdings" pitchFamily="2" charset="2"/>
              <a:buNone/>
            </a:pPr>
            <a:endParaRPr lang="ru-RU" sz="2800" b="1" i="1"/>
          </a:p>
          <a:p>
            <a:pPr>
              <a:buFont typeface="Wingdings" pitchFamily="2" charset="2"/>
              <a:buNone/>
            </a:pPr>
            <a:r>
              <a:rPr lang="ru-RU" sz="2800" b="1" i="1"/>
              <a:t>Опять о них, кудрявых и белёсых…</a:t>
            </a:r>
          </a:p>
          <a:p>
            <a:pPr>
              <a:buFont typeface="Wingdings" pitchFamily="2" charset="2"/>
              <a:buNone/>
            </a:pPr>
            <a:r>
              <a:rPr lang="ru-RU" sz="2800" b="1" i="1"/>
              <a:t>А что тут делать, если на Руси</a:t>
            </a:r>
          </a:p>
          <a:p>
            <a:pPr>
              <a:buFont typeface="Wingdings" pitchFamily="2" charset="2"/>
              <a:buNone/>
            </a:pPr>
            <a:r>
              <a:rPr lang="ru-RU" sz="2800" b="1" i="1"/>
              <a:t>У всех дорог встречаются берёзы,</a:t>
            </a:r>
          </a:p>
          <a:p>
            <a:pPr>
              <a:buFont typeface="Wingdings" pitchFamily="2" charset="2"/>
              <a:buNone/>
            </a:pPr>
            <a:r>
              <a:rPr lang="ru-RU" sz="2800" b="1" i="1"/>
              <a:t>Хоть день,</a:t>
            </a:r>
          </a:p>
          <a:p>
            <a:pPr>
              <a:buFont typeface="Wingdings" pitchFamily="2" charset="2"/>
              <a:buNone/>
            </a:pPr>
            <a:r>
              <a:rPr lang="ru-RU" sz="2800" b="1" i="1"/>
              <a:t>  Хоть год,</a:t>
            </a:r>
          </a:p>
          <a:p>
            <a:pPr>
              <a:buFont typeface="Wingdings" pitchFamily="2" charset="2"/>
              <a:buNone/>
            </a:pPr>
            <a:r>
              <a:rPr lang="ru-RU" sz="2800" b="1" i="1"/>
              <a:t>    Хоть вечность колеси!..</a:t>
            </a:r>
          </a:p>
        </p:txBody>
      </p:sp>
      <p:pic>
        <p:nvPicPr>
          <p:cNvPr id="240651" name="Picture 11" descr="DSCN075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886325" cy="6858000"/>
          </a:xfrm>
          <a:noFill/>
          <a:ln/>
        </p:spPr>
      </p:pic>
      <p:pic>
        <p:nvPicPr>
          <p:cNvPr id="240652" name="Сябры - Вы шумите, березы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75688" y="63087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3000"/>
                                        <p:tgtEl>
                                          <p:spTgt spid="240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4097" fill="hold"/>
                                        <p:tgtEl>
                                          <p:spTgt spid="2406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065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Клен">
  <a:themeElements>
    <a:clrScheme name="Клен 10">
      <a:dk1>
        <a:srgbClr val="008000"/>
      </a:dk1>
      <a:lt1>
        <a:srgbClr val="FFFFFF"/>
      </a:lt1>
      <a:dk2>
        <a:srgbClr val="005800"/>
      </a:dk2>
      <a:lt2>
        <a:srgbClr val="FFFFCC"/>
      </a:lt2>
      <a:accent1>
        <a:srgbClr val="00CC99"/>
      </a:accent1>
      <a:accent2>
        <a:srgbClr val="007825"/>
      </a:accent2>
      <a:accent3>
        <a:srgbClr val="AAB4AA"/>
      </a:accent3>
      <a:accent4>
        <a:srgbClr val="DADADA"/>
      </a:accent4>
      <a:accent5>
        <a:srgbClr val="AAE2CA"/>
      </a:accent5>
      <a:accent6>
        <a:srgbClr val="006C20"/>
      </a:accent6>
      <a:hlink>
        <a:srgbClr val="CCFFCC"/>
      </a:hlink>
      <a:folHlink>
        <a:srgbClr val="99CCFF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10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CCFFCC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981</TotalTime>
  <Words>928</Words>
  <Application>Microsoft PowerPoint</Application>
  <PresentationFormat>Экран (4:3)</PresentationFormat>
  <Paragraphs>112</Paragraphs>
  <Slides>70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1" baseType="lpstr">
      <vt:lpstr>Клен</vt:lpstr>
      <vt:lpstr>«Берёзка – символ Родины моей!»</vt:lpstr>
      <vt:lpstr>Слайд 2</vt:lpstr>
      <vt:lpstr>Слайд 3</vt:lpstr>
      <vt:lpstr>                                    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Разновидности берез</vt:lpstr>
      <vt:lpstr>Слайд 18</vt:lpstr>
      <vt:lpstr>Слайд 19</vt:lpstr>
      <vt:lpstr>Карликовая береза</vt:lpstr>
      <vt:lpstr>Каменная береза</vt:lpstr>
      <vt:lpstr>Слайд 22</vt:lpstr>
      <vt:lpstr>Слайд 23</vt:lpstr>
      <vt:lpstr>Слайд 24</vt:lpstr>
      <vt:lpstr>Слайд 25</vt:lpstr>
      <vt:lpstr>Береза - лекарь</vt:lpstr>
      <vt:lpstr> Есть и ещё народно-медицинское средство «от всех болезней» - русская баня! А берёзовый веник – не просто атрибут, а хорошее массажное средство. Недаром, выходя из бани, человек чувствует себя помолодевшим. </vt:lpstr>
      <vt:lpstr>Народные приметы</vt:lpstr>
      <vt:lpstr>Что же даёт человеку берёза? </vt:lpstr>
      <vt:lpstr>Береза в руках умельцев</vt:lpstr>
      <vt:lpstr>Слайд 31</vt:lpstr>
      <vt:lpstr> Какие красивые игрушки  делались из бересты!  </vt:lpstr>
      <vt:lpstr>Слайд 33</vt:lpstr>
      <vt:lpstr>Слайд 34</vt:lpstr>
      <vt:lpstr>Художники о березе</vt:lpstr>
      <vt:lpstr>Слайд 36</vt:lpstr>
      <vt:lpstr>Слайд 37</vt:lpstr>
      <vt:lpstr>Слайд 38</vt:lpstr>
      <vt:lpstr>Слайд 39</vt:lpstr>
      <vt:lpstr>Слайд 40</vt:lpstr>
      <vt:lpstr>Слайд 41</vt:lpstr>
      <vt:lpstr>Воспета во все времена…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 </vt:lpstr>
      <vt:lpstr>Верил я не в присказку,  не в сказку, А в берёзку, ждущую меня…</vt:lpstr>
      <vt:lpstr>Вечная память героям!</vt:lpstr>
      <vt:lpstr>Слайд 62</vt:lpstr>
      <vt:lpstr>Праздник Русской берёзки</vt:lpstr>
      <vt:lpstr>Символ любимого праздника на Руси – Троицы.</vt:lpstr>
      <vt:lpstr>Слайд 65</vt:lpstr>
      <vt:lpstr>ЛЮДИ!  НЕ ГУБИТЕ БЕРЁЗЫ!</vt:lpstr>
      <vt:lpstr>Слайд 67</vt:lpstr>
      <vt:lpstr>Слайд 68</vt:lpstr>
      <vt:lpstr>Слайд 69</vt:lpstr>
      <vt:lpstr>Слайд 70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 дерева сердцу милей...»</dc:title>
  <dc:creator>E_Soft</dc:creator>
  <cp:lastModifiedBy>ПК</cp:lastModifiedBy>
  <cp:revision>88</cp:revision>
  <dcterms:created xsi:type="dcterms:W3CDTF">2007-03-04T06:18:23Z</dcterms:created>
  <dcterms:modified xsi:type="dcterms:W3CDTF">2013-04-12T10:24:05Z</dcterms:modified>
</cp:coreProperties>
</file>